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theme/theme13.xml" ContentType="application/vnd.openxmlformats-officedocument.theme+xml"/>
  <Override PartName="/ppt/slideLayouts/slideLayout49.xml" ContentType="application/vnd.openxmlformats-officedocument.presentationml.slideLayout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theme/theme15.xml" ContentType="application/vnd.openxmlformats-officedocument.theme+xml"/>
  <Override PartName="/ppt/slideLayouts/slideLayout51.xml" ContentType="application/vnd.openxmlformats-officedocument.presentationml.slideLayout+xml"/>
  <Override PartName="/ppt/theme/theme16.xml" ContentType="application/vnd.openxmlformats-officedocument.theme+xml"/>
  <Override PartName="/ppt/slideLayouts/slideLayout5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44" r:id="rId2"/>
    <p:sldMasterId id="2147483742" r:id="rId3"/>
    <p:sldMasterId id="2147483680" r:id="rId4"/>
    <p:sldMasterId id="2147483740" r:id="rId5"/>
    <p:sldMasterId id="2147483718" r:id="rId6"/>
    <p:sldMasterId id="2147483705" r:id="rId7"/>
    <p:sldMasterId id="2147483738" r:id="rId8"/>
    <p:sldMasterId id="2147483736" r:id="rId9"/>
    <p:sldMasterId id="2147483734" r:id="rId10"/>
    <p:sldMasterId id="2147483732" r:id="rId11"/>
    <p:sldMasterId id="2147483730" r:id="rId12"/>
    <p:sldMasterId id="2147483728" r:id="rId13"/>
    <p:sldMasterId id="2147483726" r:id="rId14"/>
    <p:sldMasterId id="2147483724" r:id="rId15"/>
    <p:sldMasterId id="2147483720" r:id="rId16"/>
    <p:sldMasterId id="2147483722" r:id="rId17"/>
  </p:sldMasterIdLst>
  <p:notesMasterIdLst>
    <p:notesMasterId r:id="rId38"/>
  </p:notesMasterIdLst>
  <p:handoutMasterIdLst>
    <p:handoutMasterId r:id="rId39"/>
  </p:handoutMasterIdLst>
  <p:sldIdLst>
    <p:sldId id="355" r:id="rId18"/>
    <p:sldId id="419" r:id="rId19"/>
    <p:sldId id="423" r:id="rId20"/>
    <p:sldId id="424" r:id="rId21"/>
    <p:sldId id="426" r:id="rId22"/>
    <p:sldId id="425" r:id="rId23"/>
    <p:sldId id="396" r:id="rId24"/>
    <p:sldId id="428" r:id="rId25"/>
    <p:sldId id="429" r:id="rId26"/>
    <p:sldId id="430" r:id="rId27"/>
    <p:sldId id="431" r:id="rId28"/>
    <p:sldId id="432" r:id="rId29"/>
    <p:sldId id="433" r:id="rId30"/>
    <p:sldId id="427" r:id="rId31"/>
    <p:sldId id="434" r:id="rId32"/>
    <p:sldId id="435" r:id="rId33"/>
    <p:sldId id="420" r:id="rId34"/>
    <p:sldId id="422" r:id="rId35"/>
    <p:sldId id="421" r:id="rId36"/>
    <p:sldId id="43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947"/>
    <a:srgbClr val="3C8678"/>
    <a:srgbClr val="94FC0A"/>
    <a:srgbClr val="6CFD09"/>
    <a:srgbClr val="FFFF99"/>
    <a:srgbClr val="487AC1"/>
    <a:srgbClr val="8CA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160" autoAdjust="0"/>
    <p:restoredTop sz="91388" autoAdjust="0"/>
  </p:normalViewPr>
  <p:slideViewPr>
    <p:cSldViewPr showGuides="1">
      <p:cViewPr>
        <p:scale>
          <a:sx n="80" d="100"/>
          <a:sy n="80" d="100"/>
        </p:scale>
        <p:origin x="-1806" y="-186"/>
      </p:cViewPr>
      <p:guideLst>
        <p:guide orient="horz" pos="528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72" y="112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866360454943126E-3"/>
          <c:y val="0.15242394036681378"/>
          <c:w val="0.59762412510936136"/>
          <c:h val="0.81495073915133898"/>
        </c:manualLayout>
      </c:layout>
      <c:pieChart>
        <c:varyColors val="1"/>
        <c:ser>
          <c:idx val="0"/>
          <c:order val="0"/>
          <c:explosion val="29"/>
          <c:dPt>
            <c:idx val="0"/>
            <c:bubble3D val="0"/>
            <c:explosion val="13"/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57150">
                <a:noFill/>
              </a:ln>
            </c:spPr>
          </c:dPt>
          <c:dPt>
            <c:idx val="2"/>
            <c:bubble3D val="0"/>
            <c:explosion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57150">
                <a:noFill/>
              </a:ln>
            </c:spPr>
          </c:dPt>
          <c:dPt>
            <c:idx val="3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</c:spPr>
          </c:dPt>
          <c:dPt>
            <c:idx val="4"/>
            <c:bubble3D val="0"/>
            <c:explosion val="4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-2.4075243783047442E-3"/>
                  <c:y val="3.2028441367873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General/Capital Reserve Funds
 $14.2M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655971128608918"/>
                  <c:y val="0.1316169285998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State Motor </a:t>
                    </a:r>
                    <a:r>
                      <a:rPr lang="en-US" dirty="0" smtClean="0"/>
                      <a:t>Fuel </a:t>
                    </a:r>
                    <a:r>
                      <a:rPr lang="en-US" dirty="0"/>
                      <a:t>
 $460.7M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delete val="1"/>
            </c:dLbl>
            <c:dLbl>
              <c:idx val="3"/>
              <c:layout>
                <c:manualLayout>
                  <c:x val="8.1439523184601931E-2"/>
                  <c:y val="-0.118834639121632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Federal Reimbursements &amp; Grants
 $900.2M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20511633275627103"/>
                  <c:y val="-2.43347106523735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5802280995398896E-2"/>
                  <c:y val="-4.99454099571710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'funding pie v2'!$A$8:$A$11</c:f>
              <c:strCache>
                <c:ptCount val="4"/>
                <c:pt idx="0">
                  <c:v>General/Capital Reserve Funds  (Additional ACT 114 Projects, Cap Improv &amp; Transit)</c:v>
                </c:pt>
                <c:pt idx="1">
                  <c:v>State Motor Fuel </c:v>
                </c:pt>
                <c:pt idx="2">
                  <c:v>Misc Other State Funds</c:v>
                </c:pt>
                <c:pt idx="3">
                  <c:v>Federal Reimbursements &amp; Grants</c:v>
                </c:pt>
              </c:strCache>
            </c:strRef>
          </c:cat>
          <c:val>
            <c:numRef>
              <c:f>'funding pie v2'!$B$8:$B$11</c:f>
              <c:numCache>
                <c:formatCode>_("$"* #,##0.0_);_("$"* \(#,##0.0\);_("$"* "-"??_);_(@_)</c:formatCode>
                <c:ptCount val="4"/>
                <c:pt idx="1">
                  <c:v>460.7</c:v>
                </c:pt>
                <c:pt idx="2">
                  <c:v>133.69999999999999</c:v>
                </c:pt>
                <c:pt idx="3">
                  <c:v>900.2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Payments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$30.6M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3.9M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Payments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$30.6M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3.9M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Management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Projects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Payments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$30.6M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3.9M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Management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Projects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Payments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$30.6M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3.9M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Management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ysClr val="windowText" lastClr="000000"/>
                  </a:solidFill>
                </a:ln>
              </c:spPr>
            </c:leaderLines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3888263967004"/>
          <c:y val="0.13472222222222222"/>
          <c:w val="0.67182552180977373"/>
          <c:h val="0.625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1"/>
            <c:bubble3D val="0"/>
            <c:explosion val="21"/>
            <c:spPr>
              <a:solidFill>
                <a:srgbClr val="FFFF00"/>
              </a:solidFill>
            </c:spPr>
          </c:dPt>
          <c:dPt>
            <c:idx val="2"/>
            <c:bubble3D val="0"/>
            <c:explosion val="0"/>
            <c:spPr>
              <a:solidFill>
                <a:srgbClr val="E80E0E"/>
              </a:solidFill>
            </c:spPr>
          </c:dPt>
          <c:dLbls>
            <c:dLbl>
              <c:idx val="0"/>
              <c:layout>
                <c:manualLayout>
                  <c:x val="-6.387226596675416E-2"/>
                  <c:y val="0.10389727325750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288393705964407"/>
                  <c:y val="-9.8119035450130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187943440948746"/>
                  <c:y val="-8.329814929087772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Secondary!$A$1:$C$1</c:f>
              <c:strCache>
                <c:ptCount val="3"/>
                <c:pt idx="0">
                  <c:v>Good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Secondary!$A$2:$C$2</c:f>
              <c:numCache>
                <c:formatCode>0%</c:formatCode>
                <c:ptCount val="3"/>
                <c:pt idx="0">
                  <c:v>0.11</c:v>
                </c:pt>
                <c:pt idx="1">
                  <c:v>0.36</c:v>
                </c:pt>
                <c:pt idx="2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14610673665787E-2"/>
          <c:y val="2.3707122816544482E-2"/>
          <c:w val="0.80841328731845441"/>
          <c:h val="0.8880907774459228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5"/>
            <c:spPr>
              <a:solidFill>
                <a:srgbClr val="00B050"/>
              </a:solidFill>
            </c:spPr>
          </c:dPt>
          <c:dPt>
            <c:idx val="1"/>
            <c:bubble3D val="0"/>
            <c:explosion val="12"/>
            <c:spPr>
              <a:solidFill>
                <a:srgbClr val="FFFF00"/>
              </a:solidFill>
            </c:spPr>
          </c:dPt>
          <c:dPt>
            <c:idx val="2"/>
            <c:bubble3D val="0"/>
            <c:explosion val="12"/>
            <c:spPr>
              <a:solidFill>
                <a:srgbClr val="D10D0D"/>
              </a:solidFill>
            </c:spPr>
          </c:dPt>
          <c:dLbls>
            <c:dLbl>
              <c:idx val="0"/>
              <c:layout>
                <c:manualLayout>
                  <c:x val="-0.23961062333823233"/>
                  <c:y val="-0.20945424925332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51504963633438"/>
                  <c:y val="3.458050502307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415435824351641E-2"/>
                  <c:y val="0.1085853923431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Interstate!$A$1:$C$1</c:f>
              <c:strCache>
                <c:ptCount val="3"/>
                <c:pt idx="0">
                  <c:v>Good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Interstate!$A$2:$C$2</c:f>
              <c:numCache>
                <c:formatCode>0%</c:formatCode>
                <c:ptCount val="3"/>
                <c:pt idx="0">
                  <c:v>0.69</c:v>
                </c:pt>
                <c:pt idx="1">
                  <c:v>0.23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2456848066406E-2"/>
          <c:y val="0.14606430446194227"/>
          <c:w val="0.76334199604359798"/>
          <c:h val="0.56712335958005244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explosion val="9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D10D0D"/>
              </a:solidFill>
            </c:spPr>
          </c:dPt>
          <c:dLbls>
            <c:dLbl>
              <c:idx val="0"/>
              <c:layout>
                <c:manualLayout>
                  <c:x val="-8.0430183727034116E-2"/>
                  <c:y val="0.11172466960846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716850393700787"/>
                  <c:y val="-0.13900446647677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853884514435695"/>
                  <c:y val="4.052907467958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Primary!$A$1:$C$1</c:f>
              <c:strCache>
                <c:ptCount val="3"/>
                <c:pt idx="0">
                  <c:v>Good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Primary!$A$2:$C$2</c:f>
              <c:numCache>
                <c:formatCode>0%</c:formatCode>
                <c:ptCount val="3"/>
                <c:pt idx="0">
                  <c:v>0.13</c:v>
                </c:pt>
                <c:pt idx="1">
                  <c:v>0.4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8816482939632545"/>
          <c:y val="0.8580467175989942"/>
          <c:w val="0.63700393700787405"/>
          <c:h val="0.1172900262467191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866360454943126E-3"/>
          <c:y val="0.15242394036681378"/>
          <c:w val="0.59762412510936136"/>
          <c:h val="0.81495073915133898"/>
        </c:manualLayout>
      </c:layout>
      <c:pieChart>
        <c:varyColors val="1"/>
        <c:ser>
          <c:idx val="0"/>
          <c:order val="0"/>
          <c:explosion val="29"/>
          <c:dPt>
            <c:idx val="0"/>
            <c:bubble3D val="0"/>
            <c:explosion val="13"/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57150">
                <a:solidFill>
                  <a:srgbClr val="FFFF00"/>
                </a:solidFill>
              </a:ln>
            </c:spPr>
          </c:dPt>
          <c:dPt>
            <c:idx val="2"/>
            <c:bubble3D val="0"/>
            <c:explosion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57150">
                <a:solidFill>
                  <a:srgbClr val="FFFF00"/>
                </a:solidFill>
              </a:ln>
            </c:spPr>
          </c:dPt>
          <c:dPt>
            <c:idx val="3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</c:spPr>
          </c:dPt>
          <c:dPt>
            <c:idx val="4"/>
            <c:bubble3D val="0"/>
            <c:explosion val="4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-2.4075243783047442E-3"/>
                  <c:y val="3.2028441367873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General/Capital Reserve Funds
 $14.2M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655971128608918"/>
                  <c:y val="0.1316169285998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State Motor </a:t>
                    </a:r>
                    <a:r>
                      <a:rPr lang="en-US" dirty="0" smtClean="0"/>
                      <a:t>Fuel </a:t>
                    </a:r>
                    <a:r>
                      <a:rPr lang="en-US" dirty="0"/>
                      <a:t>
 $460.7M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delete val="1"/>
            </c:dLbl>
            <c:dLbl>
              <c:idx val="3"/>
              <c:layout>
                <c:manualLayout>
                  <c:x val="8.1439523184601931E-2"/>
                  <c:y val="-0.118834639121632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Federal Reimbursements &amp; Grants
 $900.2M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20511633275627103"/>
                  <c:y val="-2.43347106523735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5802280995398896E-2"/>
                  <c:y val="-4.99454099571710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'funding pie v2'!$A$8:$A$11</c:f>
              <c:strCache>
                <c:ptCount val="4"/>
                <c:pt idx="0">
                  <c:v>General/Capital Reserve Funds  (Additional ACT 114 Projects, Cap Improv &amp; Transit)</c:v>
                </c:pt>
                <c:pt idx="1">
                  <c:v>State Motor Fuel </c:v>
                </c:pt>
                <c:pt idx="2">
                  <c:v>Misc Other State Funds</c:v>
                </c:pt>
                <c:pt idx="3">
                  <c:v>Federal Reimbursements &amp; Grants</c:v>
                </c:pt>
              </c:strCache>
            </c:strRef>
          </c:cat>
          <c:val>
            <c:numRef>
              <c:f>'funding pie v2'!$B$8:$B$11</c:f>
              <c:numCache>
                <c:formatCode>_("$"* #,##0.0_);_("$"* \(#,##0.0\);_("$"* "-"??_);_(@_)</c:formatCode>
                <c:ptCount val="4"/>
                <c:pt idx="1">
                  <c:v>460.7</c:v>
                </c:pt>
                <c:pt idx="2">
                  <c:v>133.69999999999999</c:v>
                </c:pt>
                <c:pt idx="3">
                  <c:v>900.2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866360454943126E-3"/>
          <c:y val="0.15242394036681378"/>
          <c:w val="0.59762412510936136"/>
          <c:h val="0.81495073915133898"/>
        </c:manualLayout>
      </c:layout>
      <c:pieChart>
        <c:varyColors val="1"/>
        <c:ser>
          <c:idx val="0"/>
          <c:order val="0"/>
          <c:explosion val="29"/>
          <c:dPt>
            <c:idx val="0"/>
            <c:bubble3D val="0"/>
            <c:explosion val="13"/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57150">
                <a:solidFill>
                  <a:srgbClr val="FFFF00"/>
                </a:solidFill>
              </a:ln>
            </c:spPr>
          </c:dPt>
          <c:dPt>
            <c:idx val="2"/>
            <c:bubble3D val="0"/>
            <c:explosion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57150">
                <a:solidFill>
                  <a:srgbClr val="FFFF00"/>
                </a:solidFill>
              </a:ln>
            </c:spPr>
          </c:dPt>
          <c:dPt>
            <c:idx val="3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</c:spPr>
          </c:dPt>
          <c:dPt>
            <c:idx val="4"/>
            <c:bubble3D val="0"/>
            <c:explosion val="4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-2.4075243783047442E-3"/>
                  <c:y val="3.2028441367873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General/Capital Reserve Funds
 $14.2M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655971128608918"/>
                  <c:y val="0.1316169285998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State Motor </a:t>
                    </a:r>
                    <a:r>
                      <a:rPr lang="en-US" dirty="0" smtClean="0"/>
                      <a:t>Fuel </a:t>
                    </a:r>
                    <a:r>
                      <a:rPr lang="en-US" dirty="0"/>
                      <a:t>
 $460.7M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delete val="1"/>
            </c:dLbl>
            <c:dLbl>
              <c:idx val="3"/>
              <c:layout>
                <c:manualLayout>
                  <c:x val="8.1439523184601931E-2"/>
                  <c:y val="-0.118834639121632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Federal Reimbursements &amp; Grants
 $900.2M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20511633275627103"/>
                  <c:y val="-2.43347106523735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5802280995398896E-2"/>
                  <c:y val="-4.99454099571710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'funding pie v2'!$A$8:$A$11</c:f>
              <c:strCache>
                <c:ptCount val="4"/>
                <c:pt idx="0">
                  <c:v>General/Capital Reserve Funds  (Additional ACT 114 Projects, Cap Improv &amp; Transit)</c:v>
                </c:pt>
                <c:pt idx="1">
                  <c:v>State Motor Fuel </c:v>
                </c:pt>
                <c:pt idx="2">
                  <c:v>Misc Other State Funds</c:v>
                </c:pt>
                <c:pt idx="3">
                  <c:v>Federal Reimbursements &amp; Grants</c:v>
                </c:pt>
              </c:strCache>
            </c:strRef>
          </c:cat>
          <c:val>
            <c:numRef>
              <c:f>'funding pie v2'!$B$8:$B$11</c:f>
              <c:numCache>
                <c:formatCode>_("$"* #,##0.0_);_("$"* \(#,##0.0\);_("$"* "-"??_);_(@_)</c:formatCode>
                <c:ptCount val="4"/>
                <c:pt idx="1">
                  <c:v>460.7</c:v>
                </c:pt>
                <c:pt idx="2">
                  <c:v>133.69999999999999</c:v>
                </c:pt>
                <c:pt idx="3">
                  <c:v>900.2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noFill/>
              <a:ln w="76200">
                <a:noFill/>
              </a:ln>
            </c:spPr>
          </c:dPt>
          <c:dPt>
            <c:idx val="4"/>
            <c:bubble3D val="0"/>
            <c:explosion val="0"/>
            <c:spPr>
              <a:noFill/>
            </c:spPr>
          </c:dPt>
          <c:dPt>
            <c:idx val="5"/>
            <c:bubble3D val="0"/>
            <c:spPr>
              <a:noFill/>
            </c:spPr>
          </c:dPt>
          <c:dPt>
            <c:idx val="6"/>
            <c:bubble3D val="0"/>
            <c:spPr>
              <a:noFill/>
              <a:ln>
                <a:noFill/>
              </a:ln>
            </c:spPr>
          </c:dPt>
          <c:dPt>
            <c:idx val="7"/>
            <c:bubble3D val="0"/>
            <c:spPr>
              <a:noFill/>
            </c:spPr>
          </c:dPt>
          <c:dPt>
            <c:idx val="8"/>
            <c:bubble3D val="0"/>
            <c:spPr>
              <a:noFill/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Preservation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Expenses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Road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Payments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$30.6M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3.9M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noFill/>
            </c:spPr>
          </c:dPt>
          <c:dPt>
            <c:idx val="5"/>
            <c:bubble3D val="0"/>
            <c:spPr>
              <a:noFill/>
            </c:spPr>
          </c:dPt>
          <c:dPt>
            <c:idx val="6"/>
            <c:bubble3D val="0"/>
            <c:spPr>
              <a:noFill/>
              <a:ln>
                <a:solidFill>
                  <a:sysClr val="window" lastClr="FFFFFF"/>
                </a:solidFill>
              </a:ln>
            </c:spPr>
          </c:dPt>
          <c:dPt>
            <c:idx val="7"/>
            <c:bubble3D val="0"/>
            <c:spPr>
              <a:noFill/>
            </c:spPr>
          </c:dPt>
          <c:dPt>
            <c:idx val="8"/>
            <c:bubble3D val="0"/>
            <c:spPr>
              <a:noFill/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Expenses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Road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Payments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$30.6M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3.9M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noFill/>
            </c:spPr>
          </c:dPt>
          <c:dPt>
            <c:idx val="6"/>
            <c:bubble3D val="0"/>
            <c:spPr>
              <a:noFill/>
              <a:ln>
                <a:solidFill>
                  <a:sysClr val="window" lastClr="FFFFFF"/>
                </a:solidFill>
              </a:ln>
            </c:spPr>
          </c:dPt>
          <c:dPt>
            <c:idx val="7"/>
            <c:bubble3D val="0"/>
            <c:spPr>
              <a:noFill/>
              <a:ln>
                <a:solidFill>
                  <a:sysClr val="window" lastClr="FFFFFF"/>
                </a:solidFill>
              </a:ln>
            </c:spPr>
          </c:dPt>
          <c:dPt>
            <c:idx val="8"/>
            <c:bubble3D val="0"/>
            <c:spPr>
              <a:noFill/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Road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Payments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$30.6M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3.9M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noFill/>
              <a:ln>
                <a:solidFill>
                  <a:sysClr val="window" lastClr="FFFFFF"/>
                </a:solidFill>
              </a:ln>
            </c:spPr>
          </c:dPt>
          <c:dPt>
            <c:idx val="7"/>
            <c:bubble3D val="0"/>
            <c:spPr>
              <a:noFill/>
            </c:spPr>
          </c:dPt>
          <c:dPt>
            <c:idx val="8"/>
            <c:bubble3D val="0"/>
            <c:spPr>
              <a:noFill/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Payments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$30.6M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3.9M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noFill/>
            </c:spPr>
          </c:dPt>
          <c:dPt>
            <c:idx val="8"/>
            <c:bubble3D val="0"/>
            <c:spPr>
              <a:noFill/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Payments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$30.6M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3.9M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60"/>
      <c:rotY val="3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279023884385"/>
          <c:y val="0.16837883195387823"/>
          <c:w val="0.83980752314938345"/>
          <c:h val="0.8275930788752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</c:spPr>
          </c:dPt>
          <c:dPt>
            <c:idx val="1"/>
            <c:bubble3D val="0"/>
            <c:explosion val="7"/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0"/>
            <c:spPr>
              <a:solidFill>
                <a:srgbClr val="2B8597"/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DB1ED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noFill/>
            </c:spPr>
          </c:dPt>
          <c:dPt>
            <c:idx val="9"/>
            <c:bubble3D val="0"/>
            <c:spPr>
              <a:noFill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3593112865073689E-2"/>
                  <c:y val="-0.1597829418040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Gen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Admin &amp; Capital Improvement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Projects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6767312439704066"/>
                  <c:y val="9.357888148403800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State Funded Maintenance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Program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478774817675089"/>
                  <c:y val="-0.155306784013501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Federal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Aid System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Preservation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91967180573016"/>
                  <c:y val="-0.173715708481645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Federal Aid Sytem Upgrade &amp; Other Program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Expenses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62643640133224E-3"/>
                  <c:y val="-8.081472692625751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Port Access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Road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52819437505837E-2"/>
                  <c:y val="-5.7418472326520092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Debt Service &amp; SIB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Payments 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192472408847522E-2"/>
                  <c:y val="-3.397026783693153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Intermodal &amp; Freight 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$30.6M</a:t>
                    </a:r>
                    <a:endParaRPr lang="en-US" sz="120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36701294691105"/>
                  <c:y val="-0.1149886743609103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Tolls Operations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3.9M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96723494747997E-2"/>
                  <c:y val="-0.134517101642587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Engr Admin &amp; Project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Management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702818366778799E-2"/>
                  <c:y val="-0.13261942272482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'complex new pie w 14M GOV'!$A$3:$A$12</c:f>
              <c:strCache>
                <c:ptCount val="10"/>
                <c:pt idx="0">
                  <c:v>General Admin &amp; Capital Improvement Projects</c:v>
                </c:pt>
                <c:pt idx="1">
                  <c:v>Additional ACT 114 Projects (Capital Reserve Fund)</c:v>
                </c:pt>
                <c:pt idx="2">
                  <c:v>State Funded Maintenance Program</c:v>
                </c:pt>
                <c:pt idx="3">
                  <c:v>Federal Aid System Preservation</c:v>
                </c:pt>
                <c:pt idx="4">
                  <c:v>Federal Aid Sytem Upgrade &amp; Other Program Expenses</c:v>
                </c:pt>
                <c:pt idx="5">
                  <c:v>Port Access Road</c:v>
                </c:pt>
                <c:pt idx="6">
                  <c:v>MPO/COG, Interstate &amp; Cross Island Parkway Debt Service &amp; SIB Payments</c:v>
                </c:pt>
                <c:pt idx="7">
                  <c:v>Intermodal &amp; Freight (incl $57k in General Funds)</c:v>
                </c:pt>
                <c:pt idx="8">
                  <c:v>Tolls Operations</c:v>
                </c:pt>
                <c:pt idx="9">
                  <c:v>Engr Admin &amp; Project Management</c:v>
                </c:pt>
              </c:strCache>
            </c:strRef>
          </c:cat>
          <c:val>
            <c:numRef>
              <c:f>'complex new pie w 14M GOV'!$B$3:$B$12</c:f>
              <c:numCache>
                <c:formatCode>_("$"* #,##0.0_);_("$"* \(#,##0.0\);_("$"* "-"??_);_(@_)</c:formatCode>
                <c:ptCount val="10"/>
                <c:pt idx="0">
                  <c:v>54.2</c:v>
                </c:pt>
                <c:pt idx="1">
                  <c:v>0</c:v>
                </c:pt>
                <c:pt idx="2">
                  <c:v>281</c:v>
                </c:pt>
                <c:pt idx="3">
                  <c:v>461.8</c:v>
                </c:pt>
                <c:pt idx="4">
                  <c:v>476.4</c:v>
                </c:pt>
                <c:pt idx="5">
                  <c:v>52.5</c:v>
                </c:pt>
                <c:pt idx="6">
                  <c:v>115.2</c:v>
                </c:pt>
                <c:pt idx="7">
                  <c:v>30.6</c:v>
                </c:pt>
                <c:pt idx="8">
                  <c:v>3.9</c:v>
                </c:pt>
                <c:pt idx="9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0.80682</cdr:y>
    </cdr:from>
    <cdr:to>
      <cdr:x>0.14364</cdr:x>
      <cdr:y>0.85227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1143000" y="5410129"/>
          <a:ext cx="170444" cy="30479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0.46667</cdr:x>
      <cdr:y>0.82484</cdr:y>
    </cdr:from>
    <cdr:to>
      <cdr:x>0.76667</cdr:x>
      <cdr:y>0.91896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67200" y="5530975"/>
          <a:ext cx="2743200" cy="631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Includes $52.5M for Port Access Road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0.45833</cdr:x>
      <cdr:y>0.80211</cdr:y>
    </cdr:from>
    <cdr:to>
      <cdr:x>0.48135</cdr:x>
      <cdr:y>0.84757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4191000" y="5378575"/>
          <a:ext cx="210480" cy="3048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0.48135</cdr:x>
      <cdr:y>0.84757</cdr:y>
    </cdr:from>
    <cdr:to>
      <cdr:x>0.48948</cdr:x>
      <cdr:y>0.84757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401480" y="5683375"/>
          <a:ext cx="7432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0.11667</cdr:x>
      <cdr:y>0.85227</cdr:y>
    </cdr:from>
    <cdr:to>
      <cdr:x>0.125</cdr:x>
      <cdr:y>0.85227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1066800" y="5714928"/>
          <a:ext cx="762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0.80682</cdr:y>
    </cdr:from>
    <cdr:to>
      <cdr:x>0.14364</cdr:x>
      <cdr:y>0.85227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1143000" y="5410129"/>
          <a:ext cx="170444" cy="30479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0.46667</cdr:x>
      <cdr:y>0.82484</cdr:y>
    </cdr:from>
    <cdr:to>
      <cdr:x>0.76667</cdr:x>
      <cdr:y>0.91896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67200" y="5530975"/>
          <a:ext cx="2743200" cy="631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Includes $52.5M for Port Access Road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0.45833</cdr:x>
      <cdr:y>0.80211</cdr:y>
    </cdr:from>
    <cdr:to>
      <cdr:x>0.48135</cdr:x>
      <cdr:y>0.84757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4191000" y="5378575"/>
          <a:ext cx="210480" cy="3048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0.48135</cdr:x>
      <cdr:y>0.84757</cdr:y>
    </cdr:from>
    <cdr:to>
      <cdr:x>0.48948</cdr:x>
      <cdr:y>0.84757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401480" y="5683375"/>
          <a:ext cx="7432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0.11667</cdr:x>
      <cdr:y>0.85227</cdr:y>
    </cdr:from>
    <cdr:to>
      <cdr:x>0.125</cdr:x>
      <cdr:y>0.85227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1066800" y="5714928"/>
          <a:ext cx="762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</cdr:x>
      <cdr:y>0.80682</cdr:y>
    </cdr:from>
    <cdr:to>
      <cdr:x>0.14364</cdr:x>
      <cdr:y>0.85227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1143000" y="5410129"/>
          <a:ext cx="170444" cy="30479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0.59167</cdr:x>
      <cdr:y>0.17045</cdr:y>
    </cdr:from>
    <cdr:to>
      <cdr:x>1</cdr:x>
      <cdr:y>0.69319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1142928"/>
          <a:ext cx="3733800" cy="350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/>
            <a:t>Planned  Utilization of Available </a:t>
          </a:r>
          <a:r>
            <a:rPr lang="en-US" sz="1400" b="1" u="sng" dirty="0" smtClean="0">
              <a:solidFill>
                <a:schemeClr val="tx1"/>
              </a:solidFill>
            </a:rPr>
            <a:t>State Funds</a:t>
          </a:r>
        </a:p>
        <a:p xmlns:a="http://schemas.openxmlformats.org/drawingml/2006/main">
          <a:endParaRPr lang="en-US" sz="1400" dirty="0"/>
        </a:p>
        <a:p xmlns:a="http://schemas.openxmlformats.org/drawingml/2006/main">
          <a:endParaRPr lang="en-US" sz="1400" dirty="0" smtClean="0"/>
        </a:p>
        <a:p xmlns:a="http://schemas.openxmlformats.org/drawingml/2006/main">
          <a:endParaRPr lang="en-US" sz="1400" dirty="0"/>
        </a:p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0.61667</cdr:x>
      <cdr:y>0.23102</cdr:y>
    </cdr:from>
    <cdr:to>
      <cdr:x>1</cdr:x>
      <cdr:y>0.70454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5638800" y="1549110"/>
          <a:ext cx="3505200" cy="3175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lvl="1" indent="-342900">
            <a:spcBef>
              <a:spcPct val="25000"/>
            </a:spcBef>
            <a:spcAft>
              <a:spcPct val="25000"/>
            </a:spcAft>
            <a:buFont typeface="Wingdings" pitchFamily="2" charset="2"/>
            <a:buChar char="ü"/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Match Requirement on Federal-aid Program </a:t>
          </a:r>
        </a:p>
        <a:p xmlns:a="http://schemas.openxmlformats.org/drawingml/2006/main">
          <a:pPr marL="342900" lvl="1" indent="-342900">
            <a:spcBef>
              <a:spcPct val="25000"/>
            </a:spcBef>
            <a:spcAft>
              <a:spcPct val="25000"/>
            </a:spcAft>
            <a:buFont typeface="Wingdings" pitchFamily="2" charset="2"/>
            <a:buChar char="ü"/>
          </a:pPr>
          <a:endParaRPr lang="en-US" sz="11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42900" lvl="1" indent="-342900">
            <a:spcBef>
              <a:spcPct val="25000"/>
            </a:spcBef>
            <a:spcAft>
              <a:spcPct val="25000"/>
            </a:spcAft>
            <a:buFont typeface="Wingdings" pitchFamily="2" charset="2"/>
            <a:buChar char="ü"/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Required Distributions</a:t>
          </a:r>
        </a:p>
        <a:p xmlns:a="http://schemas.openxmlformats.org/drawingml/2006/main">
          <a:pPr marL="457200" lvl="2">
            <a:spcBef>
              <a:spcPct val="25000"/>
            </a:spcBef>
            <a:spcAft>
              <a:spcPct val="25000"/>
            </a:spcAft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 SIB 1 cent equivalent </a:t>
          </a:r>
        </a:p>
        <a:p xmlns:a="http://schemas.openxmlformats.org/drawingml/2006/main">
          <a:pPr marL="457200" lvl="2">
            <a:spcBef>
              <a:spcPct val="25000"/>
            </a:spcBef>
            <a:spcAft>
              <a:spcPct val="25000"/>
            </a:spcAft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 CTC Donor Bonus </a:t>
          </a:r>
        </a:p>
        <a:p xmlns:a="http://schemas.openxmlformats.org/drawingml/2006/main">
          <a:pPr marL="457200" lvl="2">
            <a:spcBef>
              <a:spcPct val="25000"/>
            </a:spcBef>
            <a:spcAft>
              <a:spcPct val="25000"/>
            </a:spcAft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 Cross Island Parkway Debt &amp; Ops</a:t>
          </a:r>
        </a:p>
        <a:p xmlns:a="http://schemas.openxmlformats.org/drawingml/2006/main">
          <a:pPr marL="457200" lvl="2">
            <a:spcBef>
              <a:spcPct val="25000"/>
            </a:spcBef>
            <a:spcAft>
              <a:spcPct val="25000"/>
            </a:spcAft>
          </a:pPr>
          <a:endParaRPr lang="en-US" sz="11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42900" lvl="1" indent="-342900">
            <a:spcBef>
              <a:spcPts val="1200"/>
            </a:spcBef>
            <a:spcAft>
              <a:spcPct val="25000"/>
            </a:spcAft>
            <a:buFont typeface="Wingdings" pitchFamily="2" charset="2"/>
            <a:buChar char="ü"/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State </a:t>
          </a:r>
          <a:r>
            <a:rPr lang="en-US" sz="1100" b="1" dirty="0">
              <a:latin typeface="Arial" pitchFamily="34" charset="0"/>
              <a:cs typeface="Arial" pitchFamily="34" charset="0"/>
            </a:rPr>
            <a:t>Funded 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Projects</a:t>
          </a:r>
        </a:p>
        <a:p xmlns:a="http://schemas.openxmlformats.org/drawingml/2006/main">
          <a:pPr indent="-457200">
            <a:spcBef>
              <a:spcPts val="390"/>
            </a:spcBef>
            <a:spcAft>
              <a:spcPct val="25000"/>
            </a:spcAft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             </a:t>
          </a:r>
        </a:p>
        <a:p xmlns:a="http://schemas.openxmlformats.org/drawingml/2006/main">
          <a:pPr marL="342900" lvl="1" indent="-342900">
            <a:spcBef>
              <a:spcPct val="25000"/>
            </a:spcBef>
            <a:spcAft>
              <a:spcPct val="25000"/>
            </a:spcAft>
            <a:buFont typeface="Wingdings" pitchFamily="2" charset="2"/>
            <a:buChar char="ü"/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Fixed Costs</a:t>
          </a:r>
        </a:p>
        <a:p xmlns:a="http://schemas.openxmlformats.org/drawingml/2006/main">
          <a:pPr marL="0" lvl="1">
            <a:spcBef>
              <a:spcPct val="25000"/>
            </a:spcBef>
            <a:spcAft>
              <a:spcPct val="25000"/>
            </a:spcAft>
          </a:pPr>
          <a:r>
            <a:rPr lang="en-US" sz="1100" b="1" dirty="0">
              <a:latin typeface="Arial" pitchFamily="34" charset="0"/>
              <a:cs typeface="Arial" pitchFamily="34" charset="0"/>
            </a:rPr>
            <a:t> 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                           </a:t>
          </a:r>
        </a:p>
        <a:p xmlns:a="http://schemas.openxmlformats.org/drawingml/2006/main">
          <a:pPr marL="342900" lvl="1" indent="-342900">
            <a:spcBef>
              <a:spcPct val="25000"/>
            </a:spcBef>
            <a:spcAft>
              <a:spcPct val="25000"/>
            </a:spcAft>
            <a:buFont typeface="Wingdings" pitchFamily="2" charset="2"/>
            <a:buChar char="ü"/>
          </a:pPr>
          <a:r>
            <a:rPr lang="en-US" sz="1100" b="1" dirty="0" smtClean="0">
              <a:latin typeface="Arial" pitchFamily="34" charset="0"/>
              <a:cs typeface="Arial" pitchFamily="34" charset="0"/>
            </a:rPr>
            <a:t>Operations</a:t>
          </a:r>
        </a:p>
      </cdr:txBody>
    </cdr:sp>
  </cdr:relSizeAnchor>
  <cdr:relSizeAnchor xmlns:cdr="http://schemas.openxmlformats.org/drawingml/2006/chartDrawing">
    <cdr:from>
      <cdr:x>0.46667</cdr:x>
      <cdr:y>0.82484</cdr:y>
    </cdr:from>
    <cdr:to>
      <cdr:x>0.76667</cdr:x>
      <cdr:y>0.91896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67200" y="5530975"/>
          <a:ext cx="2743200" cy="631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Includes $52.5M for Port Access Road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0.45833</cdr:x>
      <cdr:y>0.80211</cdr:y>
    </cdr:from>
    <cdr:to>
      <cdr:x>0.48135</cdr:x>
      <cdr:y>0.84757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4191000" y="5378575"/>
          <a:ext cx="210480" cy="3048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0.48135</cdr:x>
      <cdr:y>0.84757</cdr:y>
    </cdr:from>
    <cdr:to>
      <cdr:x>0.48948</cdr:x>
      <cdr:y>0.84757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401480" y="5683375"/>
          <a:ext cx="7432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0.11667</cdr:x>
      <cdr:y>0.85227</cdr:y>
    </cdr:from>
    <cdr:to>
      <cdr:x>0.125</cdr:x>
      <cdr:y>0.85227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1066800" y="5714928"/>
          <a:ext cx="762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</a:rPr>
            <a:t>$476.4M</a:t>
          </a:r>
          <a:endParaRPr lang="en-US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0.47861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809" y="2266287"/>
          <a:ext cx="87084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</a:rPr>
            <a:t>$52.5M</a:t>
          </a:r>
          <a:endParaRPr lang="en-US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0.71175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38" y="3505177"/>
          <a:ext cx="87085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</a:rPr>
            <a:t>$461.8M</a:t>
          </a:r>
          <a:endParaRPr lang="en-US" sz="12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53" y="3581379"/>
          <a:ext cx="87084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</a:rPr>
            <a:t>$476.4M</a:t>
          </a:r>
          <a:endParaRPr lang="en-US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0.47861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809" y="2266287"/>
          <a:ext cx="87084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</a:rPr>
            <a:t>$52.5M</a:t>
          </a:r>
          <a:endParaRPr lang="en-US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0.47861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809" y="2266287"/>
          <a:ext cx="87084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</a:rPr>
            <a:t>$52.5M</a:t>
          </a:r>
          <a:endParaRPr lang="en-US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0.30441</cdr:x>
      <cdr:y>0.67396</cdr:y>
    </cdr:from>
    <cdr:to>
      <cdr:x>0.42206</cdr:x>
      <cdr:y>0.72376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217" y="3581399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$476.4M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0.62353</cdr:x>
      <cdr:y>0.41631</cdr:y>
    </cdr:from>
    <cdr:to>
      <cdr:x>0.74118</cdr:x>
      <cdr:y>0.46611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5417" y="2212226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$281M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0.19411</cdr:x>
      <cdr:y>0.42648</cdr:y>
    </cdr:from>
    <cdr:to>
      <cdr:x>0.31176</cdr:x>
      <cdr:y>0.47628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6792" y="2266275"/>
          <a:ext cx="870849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$52.5M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0.65442</cdr:x>
      <cdr:y>0.65962</cdr:y>
    </cdr:from>
    <cdr:to>
      <cdr:x>0.77207</cdr:x>
      <cdr:y>0.70942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44017" y="3505199"/>
          <a:ext cx="870850" cy="264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$461.8M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/>
          <a:lstStyle>
            <a:lvl1pPr algn="r">
              <a:defRPr sz="1200"/>
            </a:lvl1pPr>
          </a:lstStyle>
          <a:p>
            <a:fld id="{0A3CAB70-A810-4CA9-9F53-99097BA8B13D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 anchor="b"/>
          <a:lstStyle>
            <a:lvl1pPr algn="r">
              <a:defRPr sz="1200"/>
            </a:lvl1pPr>
          </a:lstStyle>
          <a:p>
            <a:fld id="{E72D986A-A670-4222-95D8-A40F5A524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8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/>
          <a:lstStyle>
            <a:lvl1pPr algn="r">
              <a:defRPr sz="1200"/>
            </a:lvl1pPr>
          </a:lstStyle>
          <a:p>
            <a:fld id="{330908D7-AA98-4FAB-9EED-0D6C11FAC995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64" tIns="46532" rIns="93064" bIns="465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064" tIns="46532" rIns="93064" bIns="465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064" tIns="46532" rIns="93064" bIns="46532" rtlCol="0" anchor="b"/>
          <a:lstStyle>
            <a:lvl1pPr algn="r">
              <a:defRPr sz="1200"/>
            </a:lvl1pPr>
          </a:lstStyle>
          <a:p>
            <a:fld id="{7B59B47E-AC1F-4170-857B-AA2279316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5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6" y="2285689"/>
            <a:ext cx="6240027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6" y="2285689"/>
            <a:ext cx="6240027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349B-2D04-41BD-9BB1-F6C2D57FDC1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8988" y="0"/>
            <a:ext cx="3049587" cy="2289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91" y="2285692"/>
            <a:ext cx="6240028" cy="6396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</a:pPr>
            <a:endParaRPr lang="en-US"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6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4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4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1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8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9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4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46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1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4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9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11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4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DOT-Logo-(Transparent-Bac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" r="35198" b="38662"/>
          <a:stretch/>
        </p:blipFill>
        <p:spPr bwMode="auto">
          <a:xfrm>
            <a:off x="533400" y="6339114"/>
            <a:ext cx="1637030" cy="411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883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2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4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5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2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5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7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6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4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2AFA-9C16-4EA6-AEA7-A9B2E31B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0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1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8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9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1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2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74" r:id="rId10"/>
    <p:sldLayoutId id="2147483675" r:id="rId11"/>
    <p:sldLayoutId id="2147483676" r:id="rId12"/>
    <p:sldLayoutId id="2147483678" r:id="rId13"/>
    <p:sldLayoutId id="2147483677" r:id="rId14"/>
    <p:sldLayoutId id="2147483703" r:id="rId15"/>
    <p:sldLayoutId id="2147483702" r:id="rId16"/>
    <p:sldLayoutId id="2147483701" r:id="rId17"/>
    <p:sldLayoutId id="2147483700" r:id="rId18"/>
    <p:sldLayoutId id="2147483699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704" r:id="rId28"/>
    <p:sldLayoutId id="2147483746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January 19,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2AFA-9C16-4EA6-AEA7-A9B2E31B87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6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98F4-948C-40DD-80DB-C35CD197A3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1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January 19,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1981200"/>
            <a:ext cx="8610600" cy="1981200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spcAft>
                <a:spcPct val="25000"/>
              </a:spcAft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SFY 2013-14 Proposed Budget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35604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Presented </a:t>
            </a:r>
            <a:r>
              <a:rPr lang="en-US" sz="2200" dirty="0" smtClean="0"/>
              <a:t>April 16, </a:t>
            </a:r>
            <a:r>
              <a:rPr lang="en-US" sz="2200" dirty="0"/>
              <a:t>2013</a:t>
            </a:r>
          </a:p>
          <a:p>
            <a:pPr algn="ctr"/>
            <a:r>
              <a:rPr lang="en-US" sz="2200" dirty="0" smtClean="0"/>
              <a:t>Robert </a:t>
            </a:r>
            <a:r>
              <a:rPr lang="en-US" sz="2200" dirty="0"/>
              <a:t>J. St. Onge, </a:t>
            </a:r>
            <a:r>
              <a:rPr lang="en-US" sz="2200" dirty="0" smtClean="0"/>
              <a:t>Jr.      SCDOT Secretary of Transportation</a:t>
            </a:r>
          </a:p>
          <a:p>
            <a:pPr algn="ctr"/>
            <a:r>
              <a:rPr lang="en-US" sz="2200" dirty="0" smtClean="0"/>
              <a:t>Christy A. Hall, P.E., CPM    SCDOT Deputy Secretary for Finance</a:t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7" name="Picture 6" descr="SCDOT-Logo-(Transparent-Bac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" r="35198" b="38662"/>
          <a:stretch/>
        </p:blipFill>
        <p:spPr bwMode="auto">
          <a:xfrm>
            <a:off x="3276600" y="838200"/>
            <a:ext cx="2804795" cy="70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6510" y="450393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744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3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058907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$115.2M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9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705844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$115.2M</a:t>
            </a:r>
            <a:endParaRPr lang="en-US" sz="12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118691" y="3213154"/>
            <a:ext cx="334617" cy="1865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9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14896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$115.2M</a:t>
            </a:r>
            <a:endParaRPr lang="en-US" sz="12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118691" y="3213154"/>
            <a:ext cx="334617" cy="1865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0617" y="2667000"/>
            <a:ext cx="533400" cy="3063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8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521325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$115.2M</a:t>
            </a:r>
            <a:endParaRPr lang="en-US" sz="12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286000" y="2133600"/>
            <a:ext cx="1110966" cy="8025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71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97963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$115.2M</a:t>
            </a:r>
            <a:endParaRPr lang="en-US" sz="12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$60.7M</a:t>
            </a:r>
            <a:endParaRPr lang="en-US" sz="12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154017" y="2209800"/>
            <a:ext cx="700149" cy="726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4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885776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$115.2M</a:t>
            </a:r>
            <a:endParaRPr lang="en-US" sz="12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$60.7M</a:t>
            </a:r>
            <a:endParaRPr lang="en-US" sz="12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$54.2M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204240" y="1981200"/>
            <a:ext cx="350075" cy="878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56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441337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$115.2M</a:t>
            </a:r>
            <a:endParaRPr lang="en-US" sz="12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$60.7M</a:t>
            </a:r>
            <a:endParaRPr lang="en-US" sz="12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$54.2M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6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312" y="1295400"/>
            <a:ext cx="8458200" cy="351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Requesting Codification of 5 Existing Provisos:</a:t>
            </a:r>
          </a:p>
          <a:p>
            <a:pPr marL="914400" lvl="3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Expenditure Authority Limitation</a:t>
            </a:r>
          </a:p>
          <a:p>
            <a:pPr marL="914400" lvl="3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Special Fund Authorization</a:t>
            </a:r>
          </a:p>
          <a:p>
            <a:pPr marL="914400" lvl="3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Document Fees</a:t>
            </a:r>
          </a:p>
          <a:p>
            <a:pPr marL="914400" lvl="3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Meals in Emergency Operations</a:t>
            </a:r>
          </a:p>
          <a:p>
            <a:pPr marL="914400" lvl="3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Rest Area Water Rates</a:t>
            </a: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5557" y="1691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Provisos</a:t>
            </a:r>
          </a:p>
          <a:p>
            <a:pPr algn="ctr"/>
            <a:endParaRPr lang="en-US" sz="36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19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69498"/>
              </p:ext>
            </p:extLst>
          </p:nvPr>
        </p:nvGraphicFramePr>
        <p:xfrm>
          <a:off x="609598" y="990600"/>
          <a:ext cx="7315201" cy="238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414"/>
                <a:gridCol w="1083791"/>
                <a:gridCol w="1190847"/>
                <a:gridCol w="161614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Type of Facility on the State System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CenterlineMileage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Lane </a:t>
                      </a:r>
                    </a:p>
                    <a:p>
                      <a:pPr algn="ctr"/>
                      <a:r>
                        <a:rPr lang="en-US" sz="1400" b="1" dirty="0" smtClean="0"/>
                        <a:t>Miles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% of State</a:t>
                      </a:r>
                      <a:r>
                        <a:rPr lang="en-US" sz="1400" b="1" baseline="0" dirty="0" smtClean="0"/>
                        <a:t> System based on Lane Miles</a:t>
                      </a:r>
                      <a:endParaRPr lang="en-US" sz="1400" b="1" dirty="0"/>
                    </a:p>
                  </a:txBody>
                  <a:tcPr/>
                </a:tc>
              </a:tr>
              <a:tr h="3298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Interstate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   851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3,796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4.2%</a:t>
                      </a:r>
                    </a:p>
                  </a:txBody>
                  <a:tcPr/>
                </a:tc>
              </a:tr>
              <a:tr h="3298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Primary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9,475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23,765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26.3%</a:t>
                      </a:r>
                      <a:endParaRPr lang="en-US" sz="1400" b="1" dirty="0"/>
                    </a:p>
                  </a:txBody>
                  <a:tcPr/>
                </a:tc>
              </a:tr>
              <a:tr h="3298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Federal-Aid</a:t>
                      </a:r>
                      <a:r>
                        <a:rPr lang="en-US" sz="1400" b="1" baseline="0" dirty="0" smtClean="0"/>
                        <a:t> eligible Secondary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21,058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23.3%</a:t>
                      </a:r>
                      <a:endParaRPr lang="en-US" sz="1400" b="1" dirty="0"/>
                    </a:p>
                  </a:txBody>
                  <a:tcPr/>
                </a:tc>
              </a:tr>
              <a:tr h="3298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Non Federal-Aid eligible</a:t>
                      </a:r>
                      <a:r>
                        <a:rPr lang="en-US" sz="1400" b="1" baseline="0" dirty="0" smtClean="0"/>
                        <a:t> Secondary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20,853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41,819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46.2%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2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r>
                        <a:rPr lang="en-US" sz="1400" b="1" baseline="0" dirty="0" smtClean="0"/>
                        <a:t> under SCDOT’s stewardship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41,444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90,438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180463"/>
              </p:ext>
            </p:extLst>
          </p:nvPr>
        </p:nvGraphicFramePr>
        <p:xfrm>
          <a:off x="4836874" y="4116287"/>
          <a:ext cx="4051836" cy="234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7576" y="1447798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76" y="1600200"/>
            <a:ext cx="8515924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4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1371600" lvl="4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1371600" lvl="4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1371600" lvl="4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5557" y="1691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ea typeface="+mj-ea"/>
                <a:cs typeface="Arial" pitchFamily="34" charset="0"/>
              </a:rPr>
              <a:t>Why State Dollars are Critical….</a:t>
            </a:r>
            <a:endParaRPr lang="en-US" sz="3600" b="1" u="sng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286297"/>
              </p:ext>
            </p:extLst>
          </p:nvPr>
        </p:nvGraphicFramePr>
        <p:xfrm>
          <a:off x="235557" y="4089736"/>
          <a:ext cx="287269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604372"/>
              </p:ext>
            </p:extLst>
          </p:nvPr>
        </p:nvGraphicFramePr>
        <p:xfrm>
          <a:off x="2313152" y="4120707"/>
          <a:ext cx="3810000" cy="223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3962400"/>
            <a:ext cx="266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Interstate Pavement Condition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962399"/>
            <a:ext cx="2430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Primary Pavement Condition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16251" y="3971620"/>
            <a:ext cx="3072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Secondary Pavement Condition</a:t>
            </a:r>
            <a:endParaRPr lang="en-US" sz="14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7576" y="2667001"/>
            <a:ext cx="7639624" cy="381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51490" y="2247782"/>
            <a:ext cx="11925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</a:rPr>
              <a:t>Nearly half of the State System is solely dependent on State Funding!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8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8" grpId="0">
        <p:bldAsOne/>
      </p:bldGraphic>
      <p:bldGraphic spid="12" grpId="0">
        <p:bldAsOne/>
      </p:bldGraphic>
      <p:bldP spid="13" grpId="0"/>
      <p:bldP spid="14" grpId="0"/>
      <p:bldP spid="15" grpId="0"/>
      <p:bldP spid="16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4582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No change over previous year’s budget.	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Forecasted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Revenues of $97.5 M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lvl="2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$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69 M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from 2.66 cents from motor fuel user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fee</a:t>
            </a:r>
          </a:p>
          <a:p>
            <a:pPr marL="457200" lvl="2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$9.5 M from CTC Donor Bonus transfer from SCDOT</a:t>
            </a:r>
          </a:p>
          <a:p>
            <a:pPr marL="457200" lvl="2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$4.5 M in Interest</a:t>
            </a:r>
          </a:p>
          <a:p>
            <a:pPr marL="457200" lvl="2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 Remainder forecasted to account for partnered activities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Forecasted Expenditures of $92 M.</a:t>
            </a: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9619" y="76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CTC Budget</a:t>
            </a:r>
            <a:endParaRPr lang="en-US" sz="36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2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1295400"/>
            <a:ext cx="8458200" cy="444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Budget prepared based on cash flow model forecasts, visibility provided by SCEIS and trend analysis.  BEA assisted with State Motor Fuel Revenue forecasts.</a:t>
            </a: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State Motor Fuel Revenues comprise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approximately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27% of the total revenues SCDOT programs annually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2/3 of forecasted expenditures are on the Federal-aid program.</a:t>
            </a: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$130 M higher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than SFY 2012-13 budget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submittal.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" y="1691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Budget</a:t>
            </a:r>
            <a:endParaRPr lang="en-US" sz="36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61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1981200"/>
            <a:ext cx="8610600" cy="1981200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spcAft>
                <a:spcPct val="25000"/>
              </a:spcAft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SFY 2013-14 Proposed Budget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DOT-Logo-(Transparent-Bac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" r="35198" b="38662"/>
          <a:stretch/>
        </p:blipFill>
        <p:spPr bwMode="auto">
          <a:xfrm>
            <a:off x="3276600" y="838200"/>
            <a:ext cx="2804795" cy="70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6510" y="450393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744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3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458200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Includes $52.5 M in Budget Authority for use for the 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Port Access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Road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based on originally forecasted project activity level on the Design-Build Project.  Funding is via 2007/8 contingency reserve fund appropriations to State Ports Authority in the amount of $167.5 M.  Funds are drawn as needed by SCDOT from SPA.  $10.08 M has been drawn to date by SCDOT for use on preliminary engineering and right of way acquisition activities.  </a:t>
            </a:r>
          </a:p>
          <a:p>
            <a:pPr marL="0" lvl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Reflecting nearly $60 M in existing debt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as an expenditure and requesting budget authority to process it within SCEIS.</a:t>
            </a: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v"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$9.5 M in Cost of Living &amp; Employer Contributions Increases awarded to State employees in SFY 2012-13. 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These costs  increase the demands on the State Highway Trust Fund dollars.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530" y="16910"/>
            <a:ext cx="9101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Major Changes over SFY 2012-13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15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776577"/>
              </p:ext>
            </p:extLst>
          </p:nvPr>
        </p:nvGraphicFramePr>
        <p:xfrm>
          <a:off x="0" y="152472"/>
          <a:ext cx="9144000" cy="67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3576129" y="4572000"/>
            <a:ext cx="990563" cy="609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Misc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State Funds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$133.7M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23292" y="0"/>
            <a:ext cx="86868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Estimated Revenues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152400" y="5562600"/>
            <a:ext cx="1416263" cy="631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Average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reimbursement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rate is 83%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9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158872"/>
              </p:ext>
            </p:extLst>
          </p:nvPr>
        </p:nvGraphicFramePr>
        <p:xfrm>
          <a:off x="0" y="152472"/>
          <a:ext cx="9144000" cy="67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3576129" y="4572000"/>
            <a:ext cx="990563" cy="609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Misc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State Funds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$133.7M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23292" y="0"/>
            <a:ext cx="86868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Estimated Revenues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152400" y="5562600"/>
            <a:ext cx="1416263" cy="631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Average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reimbursement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rate is 83%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7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704980"/>
              </p:ext>
            </p:extLst>
          </p:nvPr>
        </p:nvGraphicFramePr>
        <p:xfrm>
          <a:off x="0" y="152472"/>
          <a:ext cx="9144000" cy="67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799"/>
            <a:ext cx="8572500" cy="485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3576129" y="4572000"/>
            <a:ext cx="990563" cy="609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Misc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State Funds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$133.7M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23292" y="0"/>
            <a:ext cx="86868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Estimated Revenues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152400" y="5562600"/>
            <a:ext cx="1416263" cy="631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Average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reimbursement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rate is 83%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17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187129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$115.2M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48%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Maintenance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65397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$115.2M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16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520360"/>
              </p:ext>
            </p:extLst>
          </p:nvPr>
        </p:nvGraphicFramePr>
        <p:xfrm>
          <a:off x="718583" y="1371601"/>
          <a:ext cx="7402033" cy="531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itchFamily="34" charset="0"/>
                <a:ea typeface="+mj-ea"/>
                <a:cs typeface="Arial" pitchFamily="34" charset="0"/>
              </a:rPr>
              <a:t>SFY 2013 –14 Proposed Expenditures</a:t>
            </a:r>
          </a:p>
          <a:p>
            <a:pPr algn="ctr"/>
            <a:r>
              <a:rPr lang="en-US" sz="2800" b="1" dirty="0" smtClean="0">
                <a:latin typeface="Arial" pitchFamily="34" charset="0"/>
                <a:ea typeface="+mj-ea"/>
                <a:cs typeface="Arial" pitchFamily="34" charset="0"/>
              </a:rPr>
              <a:t>$1.5 B  Agency Base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2620617" y="326122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$115.2M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88488" y="29733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$60.7M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80861" y="29361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$54.2M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6315" y="3525296"/>
            <a:ext cx="14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48%</a:t>
            </a:r>
          </a:p>
          <a:p>
            <a:pPr algn="ctr"/>
            <a:r>
              <a:rPr lang="en-US" b="1" dirty="0" smtClean="0"/>
              <a:t>Maintenance </a:t>
            </a:r>
            <a:endParaRPr lang="en-US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6456363"/>
            <a:ext cx="15970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5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11394</TotalTime>
  <Words>1313</Words>
  <Application>Microsoft Office PowerPoint</Application>
  <PresentationFormat>On-screen Show (4:3)</PresentationFormat>
  <Paragraphs>452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Office Theme</vt:lpstr>
      <vt:lpstr>14_Office Theme</vt:lpstr>
      <vt:lpstr>13_Office Theme</vt:lpstr>
      <vt:lpstr>Custom Design</vt:lpstr>
      <vt:lpstr>12_Office Theme</vt:lpstr>
      <vt:lpstr>1_Office Theme</vt:lpstr>
      <vt:lpstr>1_Custom Design</vt:lpstr>
      <vt:lpstr>11_Office Theme</vt:lpstr>
      <vt:lpstr>10_Office Theme</vt:lpstr>
      <vt:lpstr>9_Office Theme</vt:lpstr>
      <vt:lpstr>8_Office Theme</vt:lpstr>
      <vt:lpstr>7_Office Theme</vt:lpstr>
      <vt:lpstr>6_Office Theme</vt:lpstr>
      <vt:lpstr>5_Office Theme</vt:lpstr>
      <vt:lpstr>4_Office Theme</vt:lpstr>
      <vt:lpstr>2_Office Theme</vt:lpstr>
      <vt:lpstr>3_Office Theme</vt:lpstr>
      <vt:lpstr>SFY 2013-14 Proposed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SFY 2013-14 Proposed Budget</vt:lpstr>
    </vt:vector>
  </TitlesOfParts>
  <Company>SCDOT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PlayerJL</dc:creator>
  <cp:lastModifiedBy>Hall, Christy A</cp:lastModifiedBy>
  <cp:revision>367</cp:revision>
  <cp:lastPrinted>2013-04-16T12:56:03Z</cp:lastPrinted>
  <dcterms:created xsi:type="dcterms:W3CDTF">2010-07-12T19:31:30Z</dcterms:created>
  <dcterms:modified xsi:type="dcterms:W3CDTF">2013-04-16T13:37:56Z</dcterms:modified>
</cp:coreProperties>
</file>